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2A9"/>
    <a:srgbClr val="E5BBFF"/>
    <a:srgbClr val="FFC1FF"/>
    <a:srgbClr val="8EB800"/>
    <a:srgbClr val="00FFF9"/>
    <a:srgbClr val="FF0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391"/>
    <p:restoredTop sz="82796"/>
  </p:normalViewPr>
  <p:slideViewPr>
    <p:cSldViewPr snapToGrid="0" snapToObjects="1">
      <p:cViewPr>
        <p:scale>
          <a:sx n="140" d="100"/>
          <a:sy n="140" d="100"/>
        </p:scale>
        <p:origin x="880" y="192"/>
      </p:cViewPr>
      <p:guideLst/>
    </p:cSldViewPr>
  </p:slideViewPr>
  <p:notesTextViewPr>
    <p:cViewPr>
      <p:scale>
        <a:sx n="1" d="1"/>
        <a:sy n="1" d="1"/>
      </p:scale>
      <p:origin x="0" y="-68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2AE40-6247-A741-8F2F-1C3A86848857}" type="datetimeFigureOut">
              <a:rPr lang="en-US" smtClean="0"/>
              <a:t>6/23/18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F2DC7-AC2F-8243-99D8-67A922960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Reference</a:t>
            </a:r>
            <a:r>
              <a:rPr lang="en-US" b="1" baseline="0" dirty="0" smtClean="0"/>
              <a:t> Maps for Answers:</a:t>
            </a:r>
            <a:r>
              <a:rPr lang="en-US" b="1" baseline="0" dirty="0"/>
              <a:t> </a:t>
            </a:r>
            <a:endParaRPr lang="en-US" b="1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Antarctic Circumpolar Current, Sub-Antarctic Front, Polar Front, Weddell Gyre, &amp; Ross Gyre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i="1" baseline="0" dirty="0" smtClean="0"/>
              <a:t>http://</a:t>
            </a:r>
            <a:r>
              <a:rPr lang="en-US" i="1" baseline="0" dirty="0" err="1" smtClean="0"/>
              <a:t>www.antarctica.gov.au</a:t>
            </a:r>
            <a:r>
              <a:rPr lang="en-US" i="1" baseline="0" dirty="0" smtClean="0"/>
              <a:t>/__data/assets/image/0009/170289/varieties/</a:t>
            </a:r>
            <a:r>
              <a:rPr lang="en-US" i="1" baseline="0" dirty="0" err="1" smtClean="0"/>
              <a:t>antarctic.png</a:t>
            </a:r>
            <a:endParaRPr lang="en-US" i="1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Weddell Sea, Ross Sea, </a:t>
            </a:r>
            <a:r>
              <a:rPr lang="en-US" baseline="0" dirty="0" err="1" smtClean="0"/>
              <a:t>Bellinghausen</a:t>
            </a:r>
            <a:r>
              <a:rPr lang="en-US" baseline="0" dirty="0" smtClean="0"/>
              <a:t> Sea, Amundsen Sea, Pacific Ocean, &amp; Indian Ocean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i="1" baseline="0" dirty="0" smtClean="0"/>
              <a:t>https://</a:t>
            </a:r>
            <a:r>
              <a:rPr lang="en-US" i="1" baseline="0" dirty="0" err="1" smtClean="0"/>
              <a:t>earthobservatory.nasa.gov</a:t>
            </a:r>
            <a:r>
              <a:rPr lang="en-US" i="1" baseline="0" dirty="0" smtClean="0"/>
              <a:t>/Features/</a:t>
            </a:r>
            <a:r>
              <a:rPr lang="en-US" i="1" baseline="0" dirty="0" err="1" smtClean="0"/>
              <a:t>SeaIce</a:t>
            </a:r>
            <a:r>
              <a:rPr lang="en-US" i="1" baseline="0" dirty="0" smtClean="0"/>
              <a:t>/images/</a:t>
            </a:r>
            <a:r>
              <a:rPr lang="en-US" i="1" baseline="0" dirty="0" err="1" smtClean="0"/>
              <a:t>antarctica_map.png</a:t>
            </a:r>
            <a:endParaRPr lang="en-US" i="1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Atlantic Ocean</a:t>
            </a:r>
          </a:p>
          <a:p>
            <a:pPr marL="628650" lvl="1" indent="-171450">
              <a:buFont typeface="Arial" charset="0"/>
              <a:buChar char="•"/>
            </a:pPr>
            <a:r>
              <a:rPr lang="it-IT" i="1" baseline="0" dirty="0" err="1" smtClean="0"/>
              <a:t>https</a:t>
            </a:r>
            <a:r>
              <a:rPr lang="it-IT" i="1" baseline="0" dirty="0" smtClean="0"/>
              <a:t>://</a:t>
            </a:r>
            <a:r>
              <a:rPr lang="it-IT" i="1" baseline="0" dirty="0" err="1" smtClean="0"/>
              <a:t>cdn.britannica.com</a:t>
            </a:r>
            <a:r>
              <a:rPr lang="it-IT" i="1" baseline="0" dirty="0" smtClean="0"/>
              <a:t>/93/126593-004-045633EB.jpg</a:t>
            </a:r>
          </a:p>
          <a:p>
            <a:pPr marL="171450" indent="-171450">
              <a:buFont typeface="Arial" charset="0"/>
              <a:buChar char="•"/>
            </a:pPr>
            <a:r>
              <a:rPr lang="it-IT" baseline="0" dirty="0" smtClean="0"/>
              <a:t>East Antarctica, West Antarctica, &amp; </a:t>
            </a:r>
            <a:r>
              <a:rPr lang="it-IT" baseline="0" dirty="0" err="1" smtClean="0"/>
              <a:t>Antarctic</a:t>
            </a:r>
            <a:r>
              <a:rPr lang="it-IT" baseline="0" dirty="0" smtClean="0"/>
              <a:t> </a:t>
            </a:r>
            <a:r>
              <a:rPr lang="it-IT" baseline="0" dirty="0" err="1" smtClean="0"/>
              <a:t>Peninsula</a:t>
            </a:r>
            <a:endParaRPr lang="it-IT" baseline="0" dirty="0" smtClean="0"/>
          </a:p>
          <a:p>
            <a:pPr marL="628650" lvl="1" indent="-171450">
              <a:buFont typeface="Arial" charset="0"/>
              <a:buChar char="•"/>
            </a:pPr>
            <a:r>
              <a:rPr lang="it-IT" i="1" baseline="0" dirty="0" err="1" smtClean="0"/>
              <a:t>https</a:t>
            </a:r>
            <a:r>
              <a:rPr lang="it-IT" i="1" baseline="0" dirty="0" smtClean="0"/>
              <a:t>://</a:t>
            </a:r>
            <a:r>
              <a:rPr lang="it-IT" i="1" baseline="0" dirty="0" err="1" smtClean="0"/>
              <a:t>images.labroots.com</a:t>
            </a:r>
            <a:r>
              <a:rPr lang="it-IT" i="1" baseline="0" dirty="0" smtClean="0"/>
              <a:t>/content_article_profile_image_093096c84861d454590c8cb6306852c9b111a7c2_1115.jpg</a:t>
            </a:r>
          </a:p>
          <a:p>
            <a:pPr marL="171450" indent="-171450">
              <a:buFont typeface="Arial" charset="0"/>
              <a:buChar char="•"/>
            </a:pPr>
            <a:endParaRPr lang="it-IT" i="1" baseline="0" dirty="0" smtClean="0"/>
          </a:p>
          <a:p>
            <a:pPr marL="0" indent="0">
              <a:buFont typeface="Arial" charset="0"/>
              <a:buNone/>
            </a:pPr>
            <a:r>
              <a:rPr lang="it-IT" b="1" i="0" baseline="0" dirty="0" smtClean="0"/>
              <a:t>Reference for Cross </a:t>
            </a:r>
            <a:r>
              <a:rPr lang="it-IT" b="1" i="0" baseline="0" dirty="0" err="1" smtClean="0"/>
              <a:t>Section</a:t>
            </a:r>
            <a:r>
              <a:rPr lang="it-IT" b="1" i="0" baseline="0" dirty="0" smtClean="0"/>
              <a:t> from A to B:</a:t>
            </a:r>
          </a:p>
          <a:p>
            <a:pPr marL="171450" indent="-171450">
              <a:buFont typeface="Arial" charset="0"/>
              <a:buChar char="•"/>
            </a:pPr>
            <a:r>
              <a:rPr lang="it-IT" i="1" baseline="0" dirty="0" err="1" smtClean="0"/>
              <a:t>https</a:t>
            </a:r>
            <a:r>
              <a:rPr lang="it-IT" i="1" baseline="0" dirty="0" smtClean="0"/>
              <a:t>://</a:t>
            </a:r>
            <a:r>
              <a:rPr lang="it-IT" i="1" baseline="0" dirty="0" err="1" smtClean="0"/>
              <a:t>discoveringantarctica.org.uk</a:t>
            </a:r>
            <a:r>
              <a:rPr lang="it-IT" i="1" baseline="0" dirty="0" smtClean="0"/>
              <a:t>/</a:t>
            </a:r>
            <a:r>
              <a:rPr lang="it-IT" i="1" baseline="0" dirty="0" err="1" smtClean="0"/>
              <a:t>oceans-atmosphere-landscape</a:t>
            </a:r>
            <a:r>
              <a:rPr lang="it-IT" i="1" baseline="0" dirty="0" smtClean="0"/>
              <a:t>/</a:t>
            </a:r>
            <a:r>
              <a:rPr lang="it-IT" i="1" baseline="0" dirty="0" err="1" smtClean="0"/>
              <a:t>ice</a:t>
            </a:r>
            <a:r>
              <a:rPr lang="it-IT" i="1" baseline="0" dirty="0" smtClean="0"/>
              <a:t>-</a:t>
            </a:r>
            <a:r>
              <a:rPr lang="it-IT" i="1" baseline="0" dirty="0" err="1" smtClean="0"/>
              <a:t>land</a:t>
            </a:r>
            <a:r>
              <a:rPr lang="it-IT" i="1" baseline="0" dirty="0" smtClean="0"/>
              <a:t>-and-</a:t>
            </a:r>
            <a:r>
              <a:rPr lang="it-IT" i="1" baseline="0" dirty="0" err="1" smtClean="0"/>
              <a:t>sea</a:t>
            </a:r>
            <a:r>
              <a:rPr lang="it-IT" i="1" baseline="0" dirty="0" smtClean="0"/>
              <a:t>/</a:t>
            </a:r>
            <a:r>
              <a:rPr lang="it-IT" i="1" baseline="0" dirty="0" err="1" smtClean="0"/>
              <a:t>ice</a:t>
            </a:r>
            <a:r>
              <a:rPr lang="it-IT" i="1" baseline="0" dirty="0" smtClean="0"/>
              <a:t>-</a:t>
            </a:r>
            <a:r>
              <a:rPr lang="it-IT" i="1" baseline="0" dirty="0" err="1" smtClean="0"/>
              <a:t>sheets</a:t>
            </a:r>
            <a:r>
              <a:rPr lang="it-IT" i="1" baseline="0" dirty="0" smtClean="0"/>
              <a:t>-and-</a:t>
            </a:r>
            <a:r>
              <a:rPr lang="it-IT" i="1" baseline="0" dirty="0" err="1" smtClean="0"/>
              <a:t>glaciation</a:t>
            </a:r>
            <a:r>
              <a:rPr lang="it-IT" i="1" baseline="0" smtClean="0"/>
              <a:t>/</a:t>
            </a:r>
            <a:endParaRPr lang="it-IT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63D41-98D2-4E41-AE63-3DBBC943F1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1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A421F-4691-0C48-AA14-B882908C0D12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BB89B-4979-0A4B-961B-3D65FCA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9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" y="605806"/>
            <a:ext cx="6857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u="sng" dirty="0">
                <a:latin typeface="Times New Roman" charset="0"/>
                <a:ea typeface="Times New Roman" charset="0"/>
                <a:cs typeface="Times New Roman" charset="0"/>
              </a:rPr>
              <a:t>Exploring Antarctica and the Southern Ocean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6172" y="201613"/>
            <a:ext cx="685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" charset="0"/>
                <a:ea typeface="Times" charset="0"/>
                <a:cs typeface="Times" charset="0"/>
              </a:rPr>
              <a:t>Name:_________________________________________            Date:_____________________</a:t>
            </a:r>
          </a:p>
          <a:p>
            <a:pPr algn="ctr"/>
            <a:endParaRPr lang="en-US" sz="1200" dirty="0">
              <a:latin typeface="Times" charset="0"/>
              <a:ea typeface="Times" charset="0"/>
              <a:cs typeface="Times" charset="0"/>
            </a:endParaRPr>
          </a:p>
          <a:p>
            <a:pPr algn="ctr"/>
            <a:endParaRPr lang="en-US" sz="1200" dirty="0">
              <a:latin typeface="Times" charset="0"/>
              <a:ea typeface="Times" charset="0"/>
              <a:cs typeface="Times" charset="0"/>
            </a:endParaRPr>
          </a:p>
        </p:txBody>
      </p:sp>
      <p:pic>
        <p:nvPicPr>
          <p:cNvPr id="1026" name="Picture 2" descr="mage result for clip art antarctica all 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981" y="1721502"/>
            <a:ext cx="3506021" cy="270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21"/>
          <p:cNvSpPr/>
          <p:nvPr/>
        </p:nvSpPr>
        <p:spPr>
          <a:xfrm>
            <a:off x="2255004" y="976302"/>
            <a:ext cx="4269987" cy="41985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0652" y="1118518"/>
            <a:ext cx="223399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Add the following to the map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Southern Ocean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Antarctic 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Circumpolar 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Current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Sub-Antarctic Front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Polar Front</a:t>
            </a:r>
            <a:endParaRPr lang="en-US" sz="1200" dirty="0">
              <a:solidFill>
                <a:srgbClr val="7030A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Weddell Gyre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Weddell Sea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rPr>
              <a:t>Ross </a:t>
            </a:r>
            <a:r>
              <a:rPr lang="en-US" sz="1200" dirty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rPr>
              <a:t>Gyre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Ross Sea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rgbClr val="FFC1FF"/>
                </a:solidFill>
                <a:latin typeface="Times New Roman" charset="0"/>
                <a:ea typeface="Times New Roman" charset="0"/>
                <a:cs typeface="Times New Roman" charset="0"/>
              </a:rPr>
              <a:t>Bellingshausen </a:t>
            </a:r>
            <a:r>
              <a:rPr lang="en-US" sz="1200" dirty="0">
                <a:solidFill>
                  <a:srgbClr val="FFC1FF"/>
                </a:solidFill>
                <a:latin typeface="Times New Roman" charset="0"/>
                <a:ea typeface="Times New Roman" charset="0"/>
                <a:cs typeface="Times New Roman" charset="0"/>
              </a:rPr>
              <a:t>Sea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rgbClr val="E5BBFF"/>
                </a:solidFill>
                <a:latin typeface="Times New Roman" charset="0"/>
                <a:ea typeface="Times New Roman" charset="0"/>
                <a:cs typeface="Times New Roman" charset="0"/>
              </a:rPr>
              <a:t>Amundsen Sea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East </a:t>
            </a:r>
            <a:r>
              <a:rPr lang="en-US" sz="12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Antarctica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chemeClr val="accent4"/>
                </a:solidFill>
                <a:latin typeface="Times New Roman" charset="0"/>
                <a:ea typeface="Times New Roman" charset="0"/>
                <a:cs typeface="Times New Roman" charset="0"/>
              </a:rPr>
              <a:t>West Antarctica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solidFill>
                  <a:srgbClr val="FF00EF"/>
                </a:solidFill>
                <a:latin typeface="Times New Roman" charset="0"/>
                <a:ea typeface="Times New Roman" charset="0"/>
                <a:cs typeface="Times New Roman" charset="0"/>
              </a:rPr>
              <a:t>Antarctic Peninsula 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Approximate locations of the </a:t>
            </a:r>
            <a:r>
              <a:rPr lang="en-US" sz="1200" dirty="0">
                <a:solidFill>
                  <a:srgbClr val="00D2A9"/>
                </a:solidFill>
                <a:latin typeface="Times New Roman" charset="0"/>
                <a:ea typeface="Times New Roman" charset="0"/>
                <a:cs typeface="Times New Roman" charset="0"/>
              </a:rPr>
              <a:t>Atlantic Ocean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1200" dirty="0">
                <a:solidFill>
                  <a:srgbClr val="8EB800"/>
                </a:solidFill>
                <a:latin typeface="Times New Roman" charset="0"/>
                <a:ea typeface="Times New Roman" charset="0"/>
                <a:cs typeface="Times New Roman" charset="0"/>
              </a:rPr>
              <a:t>Pacific Ocean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, and </a:t>
            </a:r>
            <a:r>
              <a:rPr lang="en-US" sz="1200" dirty="0">
                <a:solidFill>
                  <a:srgbClr val="00FFF9"/>
                </a:solidFill>
                <a:latin typeface="Times New Roman" charset="0"/>
                <a:ea typeface="Times New Roman" charset="0"/>
                <a:cs typeface="Times New Roman" charset="0"/>
              </a:rPr>
              <a:t>Indian Ocean</a:t>
            </a:r>
          </a:p>
          <a:p>
            <a:pPr marL="171446" indent="-171446">
              <a:buFont typeface="Arial" charset="0"/>
              <a:buChar char="•"/>
            </a:pP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30" name="Picture 2" descr="mage result for clip art antarctica all 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35" y="5375892"/>
            <a:ext cx="1836556" cy="141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442911" y="5334874"/>
            <a:ext cx="1690605" cy="15006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353888" y="5364399"/>
            <a:ext cx="446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What would a cross section throughout Antarctica from point A to point B look like? Draw it below. Make sure to include: 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East Antarctic Ice Sheet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West Antarctic Ice Sheet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Ross Ice Shelf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Transantarctic Mountains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Law Dome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366659" y="5727034"/>
            <a:ext cx="12057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46" indent="-171446">
              <a:buFont typeface="Arial" charset="0"/>
              <a:buChar char="•"/>
            </a:pPr>
            <a:r>
              <a:rPr lang="en-US" sz="1200" smtClean="0">
                <a:latin typeface="Times New Roman" charset="0"/>
                <a:ea typeface="Times New Roman" charset="0"/>
                <a:cs typeface="Times New Roman" charset="0"/>
              </a:rPr>
              <a:t>Ice Sheets (2)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X-axis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Y-axis</a:t>
            </a:r>
          </a:p>
          <a:p>
            <a:pPr marL="171446" indent="-171446">
              <a:buFont typeface="Arial" charset="0"/>
              <a:buChar char="•"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Units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781051" y="6026151"/>
            <a:ext cx="330200" cy="266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93251" y="6284464"/>
            <a:ext cx="881600" cy="83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5886" y="5836337"/>
            <a:ext cx="2250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77559" y="6131269"/>
            <a:ext cx="2250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</a:p>
        </p:txBody>
      </p:sp>
      <p:sp>
        <p:nvSpPr>
          <p:cNvPr id="3" name="Rectangle 2"/>
          <p:cNvSpPr/>
          <p:nvPr/>
        </p:nvSpPr>
        <p:spPr>
          <a:xfrm>
            <a:off x="2631503" y="-26134"/>
            <a:ext cx="1691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>
                <a:solidFill>
                  <a:srgbClr val="FF0000"/>
                </a:solidFill>
                <a:latin typeface="Times New Roman" charset="0"/>
                <a:ea typeface="Calibri" charset="0"/>
                <a:cs typeface="Times New Roman" charset="0"/>
              </a:rPr>
              <a:t>ANSWER KEY</a:t>
            </a:r>
            <a:endParaRPr lang="en-US" sz="1100">
              <a:effectLst/>
              <a:latin typeface="Times New Roman" charset="0"/>
              <a:ea typeface="Calibri" charset="0"/>
              <a:cs typeface="Times New Roman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454649" y="1210578"/>
            <a:ext cx="3735839" cy="350892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644409" y="1362629"/>
            <a:ext cx="3326623" cy="323433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20942376">
            <a:off x="3666744" y="1287844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7030A0"/>
                </a:solidFill>
              </a:rPr>
              <a:t>&gt;</a:t>
            </a:r>
            <a:endParaRPr lang="en-US" sz="1200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3736767">
            <a:off x="5591668" y="2080324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7030A0"/>
                </a:solidFill>
              </a:rPr>
              <a:t>&gt;</a:t>
            </a:r>
            <a:endParaRPr lang="en-US" sz="120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7097113">
            <a:off x="5359327" y="3955779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7030A0"/>
                </a:solidFill>
              </a:rPr>
              <a:t>&gt;</a:t>
            </a:r>
            <a:endParaRPr lang="en-US" sz="1200">
              <a:solidFill>
                <a:srgbClr val="7030A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rot="13128160">
            <a:off x="3207402" y="4196987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7030A0"/>
                </a:solidFill>
              </a:rPr>
              <a:t>&gt;</a:t>
            </a:r>
            <a:endParaRPr lang="en-US" sz="1200">
              <a:solidFill>
                <a:srgbClr val="7030A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5476591">
            <a:off x="2434907" y="2892653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&gt;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5476591">
            <a:off x="2232956" y="2826311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B0F0"/>
                </a:solidFill>
              </a:rPr>
              <a:t>&gt;</a:t>
            </a:r>
            <a:endParaRPr lang="en-US" sz="1200">
              <a:solidFill>
                <a:srgbClr val="00B0F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20942376">
            <a:off x="4059073" y="1054981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B0F0"/>
                </a:solidFill>
              </a:rPr>
              <a:t>&gt;</a:t>
            </a:r>
            <a:endParaRPr lang="en-US" sz="1200">
              <a:solidFill>
                <a:srgbClr val="00B0F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3736767">
            <a:off x="5917753" y="2256179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B0F0"/>
                </a:solidFill>
              </a:rPr>
              <a:t>&gt;</a:t>
            </a:r>
            <a:endParaRPr lang="en-US" sz="1200">
              <a:solidFill>
                <a:srgbClr val="00B0F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rot="7097113">
            <a:off x="5368584" y="4191255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B0F0"/>
                </a:solidFill>
              </a:rPr>
              <a:t>&gt;</a:t>
            </a:r>
            <a:endParaRPr lang="en-US" sz="1200">
              <a:solidFill>
                <a:srgbClr val="00B0F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3128160">
            <a:off x="2992409" y="4242505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B0F0"/>
                </a:solidFill>
              </a:rPr>
              <a:t>&gt;</a:t>
            </a:r>
            <a:endParaRPr lang="en-US" sz="120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9241958">
            <a:off x="2953392" y="1526407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Antarctic</a:t>
            </a:r>
            <a:endParaRPr lang="en-US" sz="800">
              <a:solidFill>
                <a:schemeClr val="accent2">
                  <a:lumMod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 rot="20376062">
            <a:off x="3377861" y="1266698"/>
            <a:ext cx="7024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Circumpolar</a:t>
            </a:r>
            <a:endParaRPr lang="en-US" sz="800" dirty="0">
              <a:solidFill>
                <a:schemeClr val="accent2">
                  <a:lumMod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rot="21329286">
            <a:off x="4007043" y="1174112"/>
            <a:ext cx="4972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>
                <a:solidFill>
                  <a:schemeClr val="accent2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Current</a:t>
            </a:r>
            <a:endParaRPr lang="en-US" sz="800">
              <a:solidFill>
                <a:schemeClr val="accent2">
                  <a:lumMod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69905" y="4889385"/>
            <a:ext cx="10102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accent6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Southern Ocean</a:t>
            </a:r>
            <a:endParaRPr lang="en-US" sz="1000">
              <a:solidFill>
                <a:schemeClr val="accent6">
                  <a:lumMod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5" name="Oval 54"/>
          <p:cNvSpPr/>
          <p:nvPr/>
        </p:nvSpPr>
        <p:spPr>
          <a:xfrm rot="662010">
            <a:off x="3506015" y="3867237"/>
            <a:ext cx="888702" cy="50687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 rot="11234062">
            <a:off x="3722692" y="4237700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accent2"/>
                </a:solidFill>
              </a:rPr>
              <a:t>&gt;</a:t>
            </a:r>
            <a:endParaRPr lang="en-US" sz="1200">
              <a:solidFill>
                <a:schemeClr val="accent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rot="264217">
            <a:off x="3893380" y="3731732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accent2"/>
                </a:solidFill>
              </a:rPr>
              <a:t>&gt;</a:t>
            </a:r>
            <a:endParaRPr lang="en-US" sz="1200">
              <a:solidFill>
                <a:schemeClr val="accent2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 rot="19498236">
            <a:off x="3002538" y="1703921"/>
            <a:ext cx="1269610" cy="5220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 rot="8289702">
            <a:off x="3388767" y="2195390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FF0000"/>
                </a:solidFill>
              </a:rPr>
              <a:t>&gt;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rot="19598947">
            <a:off x="3367056" y="1553231"/>
            <a:ext cx="39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FF0000"/>
                </a:solidFill>
              </a:rPr>
              <a:t>&gt;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18340" y="2977312"/>
            <a:ext cx="9749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East Antarctica</a:t>
            </a:r>
            <a:endParaRPr lang="en-US" sz="100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316541" y="3055817"/>
            <a:ext cx="10534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accent4"/>
                </a:solidFill>
                <a:latin typeface="Times New Roman" charset="0"/>
                <a:ea typeface="Times New Roman" charset="0"/>
                <a:cs typeface="Times New Roman" charset="0"/>
              </a:rPr>
              <a:t>West </a:t>
            </a:r>
            <a:r>
              <a:rPr lang="en-US" sz="1000" dirty="0" smtClean="0">
                <a:solidFill>
                  <a:schemeClr val="accent4"/>
                </a:solidFill>
                <a:latin typeface="Times New Roman" charset="0"/>
                <a:ea typeface="Times New Roman" charset="0"/>
                <a:cs typeface="Times New Roman" charset="0"/>
              </a:rPr>
              <a:t>Antarctica</a:t>
            </a:r>
            <a:endParaRPr lang="en-US" sz="1000" dirty="0">
              <a:solidFill>
                <a:schemeClr val="accent4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 rot="1439696">
            <a:off x="2680137" y="2535783"/>
            <a:ext cx="12999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solidFill>
                  <a:srgbClr val="FF00EF"/>
                </a:solidFill>
                <a:latin typeface="Times New Roman" charset="0"/>
                <a:ea typeface="Times New Roman" charset="0"/>
                <a:cs typeface="Times New Roman" charset="0"/>
              </a:rPr>
              <a:t>Antarctic Peninsula</a:t>
            </a:r>
            <a:endParaRPr lang="en-US" sz="1000">
              <a:solidFill>
                <a:srgbClr val="FF00E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 rot="2678620">
            <a:off x="5254785" y="1516926"/>
            <a:ext cx="875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FFF9"/>
                </a:solidFill>
                <a:latin typeface="Times New Roman" charset="0"/>
                <a:ea typeface="Times New Roman" charset="0"/>
                <a:cs typeface="Times New Roman" charset="0"/>
              </a:rPr>
              <a:t>Indian Ocean</a:t>
            </a:r>
            <a:endParaRPr lang="en-US" sz="1000" dirty="0">
              <a:solidFill>
                <a:srgbClr val="00FF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rot="18139242">
            <a:off x="5579386" y="3938120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8EB800"/>
                </a:solidFill>
                <a:latin typeface="Times New Roman" charset="0"/>
                <a:ea typeface="Times New Roman" charset="0"/>
                <a:cs typeface="Times New Roman" charset="0"/>
              </a:rPr>
              <a:t>Pacific Ocean</a:t>
            </a:r>
            <a:endParaRPr lang="en-US" sz="1000" dirty="0">
              <a:solidFill>
                <a:srgbClr val="8EB8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167790" y="1909194"/>
            <a:ext cx="8386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Weddell Sea</a:t>
            </a:r>
            <a:endParaRPr lang="en-US" sz="1000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643997" y="3983245"/>
            <a:ext cx="65114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Ross Sea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93629" y="2826968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solidFill>
                  <a:srgbClr val="FFC1FF"/>
                </a:solidFill>
                <a:latin typeface="Times New Roman" charset="0"/>
                <a:ea typeface="Times New Roman" charset="0"/>
                <a:cs typeface="Times New Roman" charset="0"/>
              </a:rPr>
              <a:t>Bellingshausen Sea</a:t>
            </a:r>
          </a:p>
          <a:p>
            <a:endParaRPr lang="en-US" sz="800" dirty="0"/>
          </a:p>
        </p:txBody>
      </p:sp>
      <p:sp>
        <p:nvSpPr>
          <p:cNvPr id="69" name="Rectangle 68"/>
          <p:cNvSpPr/>
          <p:nvPr/>
        </p:nvSpPr>
        <p:spPr>
          <a:xfrm>
            <a:off x="2463910" y="3454089"/>
            <a:ext cx="9589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E5BBFF"/>
                </a:solidFill>
                <a:latin typeface="Times New Roman" charset="0"/>
                <a:ea typeface="Times New Roman" charset="0"/>
                <a:cs typeface="Times New Roman" charset="0"/>
              </a:rPr>
              <a:t>Amundsen Sea</a:t>
            </a:r>
            <a:endParaRPr lang="en-US" sz="1000" dirty="0">
              <a:solidFill>
                <a:srgbClr val="E5BB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0" name="Rectangle 69"/>
          <p:cNvSpPr/>
          <p:nvPr/>
        </p:nvSpPr>
        <p:spPr>
          <a:xfrm rot="20083594">
            <a:off x="2958736" y="1213385"/>
            <a:ext cx="9605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smtClean="0">
                <a:solidFill>
                  <a:srgbClr val="00D2A9"/>
                </a:solidFill>
                <a:latin typeface="Times New Roman" charset="0"/>
                <a:ea typeface="Times New Roman" charset="0"/>
                <a:cs typeface="Times New Roman" charset="0"/>
              </a:rPr>
              <a:t>Atlantic Ocean</a:t>
            </a:r>
            <a:endParaRPr lang="en-US" sz="1000">
              <a:solidFill>
                <a:srgbClr val="00D2A9"/>
              </a:solidFill>
            </a:endParaRPr>
          </a:p>
        </p:txBody>
      </p:sp>
      <p:pic>
        <p:nvPicPr>
          <p:cNvPr id="71" name="Picture 2" descr="ttps://discoveringantarctica.org.uk/wp-content/uploads/2015/11/DA-diags_D_a_1.4_continent_cross_section_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" t="19950" r="2105" b="3960"/>
          <a:stretch/>
        </p:blipFill>
        <p:spPr bwMode="auto">
          <a:xfrm>
            <a:off x="0" y="6902589"/>
            <a:ext cx="6858000" cy="224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-64038" y="9009308"/>
            <a:ext cx="3805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2"/>
                </a:solidFill>
                <a:latin typeface="Times New Roman" charset="0"/>
                <a:ea typeface="Times New Roman" charset="0"/>
                <a:cs typeface="Times New Roman" charset="0"/>
              </a:rPr>
              <a:t>https://</a:t>
            </a:r>
            <a:r>
              <a:rPr lang="en-US" sz="600" dirty="0" err="1">
                <a:solidFill>
                  <a:schemeClr val="bg2"/>
                </a:solidFill>
                <a:latin typeface="Times New Roman" charset="0"/>
                <a:ea typeface="Times New Roman" charset="0"/>
                <a:cs typeface="Times New Roman" charset="0"/>
              </a:rPr>
              <a:t>discoveringantarctica.org.uk</a:t>
            </a:r>
            <a:r>
              <a:rPr lang="en-US" sz="600" dirty="0">
                <a:solidFill>
                  <a:schemeClr val="bg2"/>
                </a:solidFill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600" dirty="0" err="1">
                <a:solidFill>
                  <a:schemeClr val="bg2"/>
                </a:solidFill>
                <a:latin typeface="Times New Roman" charset="0"/>
                <a:ea typeface="Times New Roman" charset="0"/>
                <a:cs typeface="Times New Roman" charset="0"/>
              </a:rPr>
              <a:t>wp</a:t>
            </a:r>
            <a:r>
              <a:rPr lang="en-US" sz="600" dirty="0">
                <a:solidFill>
                  <a:schemeClr val="bg2"/>
                </a:solidFill>
                <a:latin typeface="Times New Roman" charset="0"/>
                <a:ea typeface="Times New Roman" charset="0"/>
                <a:cs typeface="Times New Roman" charset="0"/>
              </a:rPr>
              <a:t>-content/uploads/2015/11/DA-diags_D_a_1.4_continent_cross_section_ab.png</a:t>
            </a:r>
          </a:p>
        </p:txBody>
      </p:sp>
    </p:spTree>
    <p:extLst>
      <p:ext uri="{BB962C8B-B14F-4D97-AF65-F5344CB8AC3E}">
        <p14:creationId xmlns:p14="http://schemas.microsoft.com/office/powerpoint/2010/main" val="13476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229</Words>
  <Application>Microsoft Macintosh PowerPoint</Application>
  <PresentationFormat>On-screen Show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Times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Fisher, Samantha Faye</dc:creator>
  <cp:lastModifiedBy>Fisher, Samantha Faye</cp:lastModifiedBy>
  <cp:revision>8</cp:revision>
  <dcterms:created xsi:type="dcterms:W3CDTF">2018-06-23T19:51:38Z</dcterms:created>
  <dcterms:modified xsi:type="dcterms:W3CDTF">2018-06-23T20:30:10Z</dcterms:modified>
</cp:coreProperties>
</file>